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1" r:id="rId1"/>
  </p:sldMasterIdLst>
  <p:notesMasterIdLst>
    <p:notesMasterId r:id="rId20"/>
  </p:notesMasterIdLst>
  <p:sldIdLst>
    <p:sldId id="256" r:id="rId2"/>
    <p:sldId id="257" r:id="rId3"/>
    <p:sldId id="258" r:id="rId4"/>
    <p:sldId id="259" r:id="rId5"/>
    <p:sldId id="260" r:id="rId6"/>
    <p:sldId id="262" r:id="rId7"/>
    <p:sldId id="263" r:id="rId8"/>
    <p:sldId id="264" r:id="rId9"/>
    <p:sldId id="265" r:id="rId10"/>
    <p:sldId id="266" r:id="rId11"/>
    <p:sldId id="267" r:id="rId12"/>
    <p:sldId id="270" r:id="rId13"/>
    <p:sldId id="274" r:id="rId14"/>
    <p:sldId id="273" r:id="rId15"/>
    <p:sldId id="277" r:id="rId16"/>
    <p:sldId id="271" r:id="rId17"/>
    <p:sldId id="278" r:id="rId18"/>
    <p:sldId id="275" r:id="rId19"/>
  </p:sldIdLst>
  <p:sldSz cx="9144000" cy="6858000" type="screen4x3"/>
  <p:notesSz cx="6858000" cy="9144000"/>
  <p:embeddedFontLst>
    <p:embeddedFont>
      <p:font typeface="Calibri" panose="020F0502020204030204" pitchFamily="34" charset="0"/>
      <p:regular r:id="rId21"/>
      <p:bold r:id="rId22"/>
      <p:italic r:id="rId23"/>
      <p:boldItalic r:id="rId24"/>
    </p:embeddedFont>
    <p:embeddedFont>
      <p:font typeface="Franklin Gothic Book" panose="020B0503020102020204" pitchFamily="34" charset="0"/>
      <p:regular r:id="rId25"/>
      <p:italic r:id="rId26"/>
    </p:embeddedFont>
    <p:embeddedFont>
      <p:font typeface="Franklin Gothic Medium" panose="020B0603020102020204" pitchFamily="34" charset="0"/>
      <p:regular r:id="rId27"/>
      <p: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3" roundtripDataSignature="AMtx7mhNWBhSnlmRqZYOZU+WitnW4pufb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7FDA"/>
    <a:srgbClr val="2226D8"/>
    <a:srgbClr val="3AC0BA"/>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62" autoAdjust="0"/>
  </p:normalViewPr>
  <p:slideViewPr>
    <p:cSldViewPr>
      <p:cViewPr varScale="1">
        <p:scale>
          <a:sx n="82" d="100"/>
          <a:sy n="82" d="100"/>
        </p:scale>
        <p:origin x="1478" y="58"/>
      </p:cViewPr>
      <p:guideLst>
        <p:guide orient="horz" pos="2160"/>
        <p:guide pos="2880"/>
      </p:guideLst>
    </p:cSldViewPr>
  </p:slideViewPr>
  <p:outlineViewPr>
    <p:cViewPr>
      <p:scale>
        <a:sx n="33" d="100"/>
        <a:sy n="33" d="100"/>
      </p:scale>
      <p:origin x="48" y="3756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43" Type="http://customschemas.google.com/relationships/presentationmetadata" Target="metadata"/><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40964227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solidFill>
                <a:schemeClr val="lt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38753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16246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60263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en-US"/>
              <a:t>Click to edit Master title style</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a:t>Click to edit Master subtitle style</a:t>
            </a:r>
            <a:endParaRPr lang="en-US" dirty="0"/>
          </a:p>
        </p:txBody>
      </p:sp>
      <p:sp>
        <p:nvSpPr>
          <p:cNvPr id="4" name="Date Placeholder 3"/>
          <p:cNvSpPr>
            <a:spLocks noGrp="1"/>
          </p:cNvSpPr>
          <p:nvPr>
            <p:ph type="dt" sz="half" idx="10"/>
          </p:nvPr>
        </p:nvSpPr>
        <p:spPr/>
        <p:txBody>
          <a:bodyPr/>
          <a:lstStyle/>
          <a:p>
            <a:fld id="{7D0065BE-0657-4A47-90AD-C21C55E16B19}" type="datetime4">
              <a:rPr lang="en-US" smtClean="0"/>
              <a:pPr/>
              <a:t>August 2,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16C3AA4-67BE-44F7-809A-3582401494AF}" type="datetime4">
              <a:rPr lang="en-US" smtClean="0"/>
              <a:pPr/>
              <a:t>August 2,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172EEB-1769-4776-AD69-E7C1260563EB}" type="datetime4">
              <a:rPr lang="en-US" smtClean="0"/>
              <a:pPr/>
              <a:t>August 2,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title style</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a:t>Click to edit Master text styles</a:t>
            </a:r>
          </a:p>
        </p:txBody>
      </p:sp>
      <p:sp>
        <p:nvSpPr>
          <p:cNvPr id="4" name="Date Placeholder 3"/>
          <p:cNvSpPr>
            <a:spLocks noGrp="1"/>
          </p:cNvSpPr>
          <p:nvPr>
            <p:ph type="dt" sz="half" idx="10"/>
          </p:nvPr>
        </p:nvSpPr>
        <p:spPr/>
        <p:txBody>
          <a:bodyPr/>
          <a:lstStyle/>
          <a:p>
            <a:fld id="{647D2193-4505-4A75-99BB-880C6989A757}" type="datetime4">
              <a:rPr lang="en-US" smtClean="0"/>
              <a:pPr/>
              <a:t>August 2,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3A18F4-33C3-445B-924C-31108C51719C}" type="datetime4">
              <a:rPr lang="en-US" smtClean="0"/>
              <a:pPr/>
              <a:t>August 2, 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a:t>Click to edit Master text styles</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a:t>Click to edit Master text styles</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AF7543A-E259-478F-9E0D-57BA40E442B7}" type="datetime4">
              <a:rPr lang="en-US" smtClean="0"/>
              <a:pPr/>
              <a:t>August 2, 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FB012D-77A1-44B0-BB26-329BA1EE55C9}" type="datetime4">
              <a:rPr lang="en-US" smtClean="0"/>
              <a:pPr/>
              <a:t>August 2, 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B7499E-3031-413E-B01E-B94970708CAA}" type="datetime4">
              <a:rPr lang="en-US" smtClean="0"/>
              <a:pPr/>
              <a:t>August 2, 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title style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US"/>
              <a:t>Click to edit Master text styles</a:t>
            </a:r>
          </a:p>
        </p:txBody>
      </p:sp>
      <p:sp>
        <p:nvSpPr>
          <p:cNvPr id="5" name="Date Placeholder 4"/>
          <p:cNvSpPr>
            <a:spLocks noGrp="1"/>
          </p:cNvSpPr>
          <p:nvPr>
            <p:ph type="dt" sz="half" idx="10"/>
          </p:nvPr>
        </p:nvSpPr>
        <p:spPr/>
        <p:txBody>
          <a:bodyPr/>
          <a:lstStyle/>
          <a:p>
            <a:fld id="{DC7EAB0C-2220-4D0E-A0DD-DB7FA0F742F4}" type="datetime4">
              <a:rPr lang="en-US" smtClean="0"/>
              <a:pPr/>
              <a:t>August 2, 2021</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US"/>
              <a:t>Click icon to add picture</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416D63-31BF-4B94-B6C5-E20B2C63F515}" type="datetime4">
              <a:rPr lang="en-US" smtClean="0"/>
              <a:pPr/>
              <a:t>August 2, 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62B1B13E-D5AF-485E-81A1-82A140076526}" type="datetime4">
              <a:rPr lang="en-US" smtClean="0"/>
              <a:pPr/>
              <a:t>August 2, 2021</a:t>
            </a:fld>
            <a:endParaRPr lang="en-US" dirty="0"/>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hf sldNum="0" hdr="0" ftr="0" dt="0"/>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
          <p:cNvSpPr txBox="1">
            <a:spLocks noGrp="1"/>
          </p:cNvSpPr>
          <p:nvPr>
            <p:ph type="ctrTitle"/>
          </p:nvPr>
        </p:nvSpPr>
        <p:spPr>
          <a:xfrm>
            <a:off x="685800" y="1012275"/>
            <a:ext cx="7772400" cy="1470000"/>
          </a:xfrm>
          <a:prstGeom prst="rect">
            <a:avLst/>
          </a:prstGeom>
          <a:solidFill>
            <a:srgbClr val="2226D8"/>
          </a:solidFill>
          <a:ln>
            <a:noFill/>
          </a:ln>
        </p:spPr>
        <p:txBody>
          <a:bodyPr spcFirstLastPara="1" wrap="square" lIns="91425" tIns="91425" rIns="91425" bIns="91425" anchor="ctr" anchorCtr="0">
            <a:normAutofit/>
          </a:bodyPr>
          <a:lstStyle/>
          <a:p>
            <a:pPr marL="0" lvl="0" indent="0" algn="ctr" rtl="0">
              <a:lnSpc>
                <a:spcPct val="100000"/>
              </a:lnSpc>
              <a:spcBef>
                <a:spcPts val="0"/>
              </a:spcBef>
              <a:spcAft>
                <a:spcPts val="0"/>
              </a:spcAft>
              <a:buSzPts val="3800"/>
              <a:buNone/>
            </a:pPr>
            <a:r>
              <a:rPr lang="en-US" sz="4600" dirty="0">
                <a:solidFill>
                  <a:schemeClr val="accent3">
                    <a:lumMod val="60000"/>
                    <a:lumOff val="40000"/>
                  </a:schemeClr>
                </a:solidFill>
                <a:latin typeface="Calibri" pitchFamily="34" charset="0"/>
                <a:cs typeface="Calibri" pitchFamily="34" charset="0"/>
              </a:rPr>
              <a:t>Topic modeling</a:t>
            </a:r>
            <a:endParaRPr sz="4600" dirty="0">
              <a:solidFill>
                <a:schemeClr val="accent3">
                  <a:lumMod val="60000"/>
                  <a:lumOff val="40000"/>
                </a:schemeClr>
              </a:solidFill>
              <a:latin typeface="Calibri" pitchFamily="34" charset="0"/>
              <a:cs typeface="Calibri" pitchFamily="34" charset="0"/>
            </a:endParaRPr>
          </a:p>
        </p:txBody>
      </p:sp>
      <p:sp>
        <p:nvSpPr>
          <p:cNvPr id="135" name="Google Shape;135;p1"/>
          <p:cNvSpPr txBox="1">
            <a:spLocks noGrp="1"/>
          </p:cNvSpPr>
          <p:nvPr>
            <p:ph type="subTitle" idx="1"/>
          </p:nvPr>
        </p:nvSpPr>
        <p:spPr>
          <a:xfrm>
            <a:off x="2177250" y="2944475"/>
            <a:ext cx="4789500" cy="330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600"/>
              <a:buNone/>
            </a:pPr>
            <a:r>
              <a:rPr lang="en-US" sz="2600" b="1" dirty="0">
                <a:solidFill>
                  <a:srgbClr val="7030A0"/>
                </a:solidFill>
                <a:latin typeface="Calibri" pitchFamily="34" charset="0"/>
                <a:cs typeface="Calibri" pitchFamily="34" charset="0"/>
              </a:rPr>
              <a:t>Team Members</a:t>
            </a:r>
            <a:endParaRPr sz="2600" b="1" dirty="0">
              <a:solidFill>
                <a:srgbClr val="7030A0"/>
              </a:solidFill>
              <a:latin typeface="Calibri" pitchFamily="34" charset="0"/>
              <a:cs typeface="Calibri" pitchFamily="34" charset="0"/>
            </a:endParaRPr>
          </a:p>
          <a:p>
            <a:pPr marL="0" lvl="0" indent="0" algn="ctr" rtl="0">
              <a:lnSpc>
                <a:spcPct val="100000"/>
              </a:lnSpc>
              <a:spcBef>
                <a:spcPts val="0"/>
              </a:spcBef>
              <a:spcAft>
                <a:spcPts val="0"/>
              </a:spcAft>
              <a:buSzPts val="1600"/>
              <a:buNone/>
            </a:pPr>
            <a:endParaRPr lang="en-US" sz="2600" b="1" dirty="0">
              <a:solidFill>
                <a:srgbClr val="0070C0"/>
              </a:solidFill>
              <a:latin typeface="Calibri" pitchFamily="34" charset="0"/>
              <a:cs typeface="Calibri" pitchFamily="34" charset="0"/>
            </a:endParaRPr>
          </a:p>
          <a:p>
            <a:pPr marL="0" lvl="0" indent="0" algn="ctr" rtl="0">
              <a:lnSpc>
                <a:spcPct val="100000"/>
              </a:lnSpc>
              <a:spcBef>
                <a:spcPts val="0"/>
              </a:spcBef>
              <a:spcAft>
                <a:spcPts val="0"/>
              </a:spcAft>
              <a:buSzPts val="1600"/>
              <a:buNone/>
            </a:pPr>
            <a:r>
              <a:rPr lang="en-US" sz="2600" b="1" dirty="0">
                <a:solidFill>
                  <a:srgbClr val="0070C0"/>
                </a:solidFill>
                <a:latin typeface="Calibri" pitchFamily="34" charset="0"/>
                <a:cs typeface="Calibri" pitchFamily="34" charset="0"/>
              </a:rPr>
              <a:t>Abhijeet</a:t>
            </a:r>
            <a:endParaRPr sz="2600" b="1" dirty="0">
              <a:solidFill>
                <a:srgbClr val="0070C0"/>
              </a:solidFill>
              <a:latin typeface="Calibri" pitchFamily="34" charset="0"/>
              <a:cs typeface="Calibri" pitchFamily="34" charset="0"/>
            </a:endParaRPr>
          </a:p>
          <a:p>
            <a:pPr marL="0" lvl="0" indent="0" algn="ctr" rtl="0">
              <a:lnSpc>
                <a:spcPct val="100000"/>
              </a:lnSpc>
              <a:spcBef>
                <a:spcPts val="0"/>
              </a:spcBef>
              <a:spcAft>
                <a:spcPts val="0"/>
              </a:spcAft>
              <a:buSzPts val="1600"/>
              <a:buNone/>
            </a:pPr>
            <a:r>
              <a:rPr lang="en-US" sz="2600" b="1" dirty="0">
                <a:solidFill>
                  <a:srgbClr val="0070C0"/>
                </a:solidFill>
                <a:latin typeface="Calibri" pitchFamily="34" charset="0"/>
                <a:cs typeface="Calibri" pitchFamily="34" charset="0"/>
              </a:rPr>
              <a:t>Priyanka</a:t>
            </a:r>
            <a:endParaRPr sz="2600" b="1" dirty="0">
              <a:solidFill>
                <a:srgbClr val="0070C0"/>
              </a:solidFill>
              <a:latin typeface="Calibri" pitchFamily="34" charset="0"/>
              <a:cs typeface="Calibri" pitchFamily="34" charset="0"/>
            </a:endParaRPr>
          </a:p>
          <a:p>
            <a:pPr marL="0" lvl="0" indent="0" algn="ctr" rtl="0">
              <a:lnSpc>
                <a:spcPct val="100000"/>
              </a:lnSpc>
              <a:spcBef>
                <a:spcPts val="0"/>
              </a:spcBef>
              <a:spcAft>
                <a:spcPts val="0"/>
              </a:spcAft>
              <a:buSzPts val="1600"/>
              <a:buNone/>
            </a:pPr>
            <a:r>
              <a:rPr lang="en-US" sz="2600" b="1" dirty="0">
                <a:solidFill>
                  <a:srgbClr val="0070C0"/>
                </a:solidFill>
                <a:latin typeface="Calibri" pitchFamily="34" charset="0"/>
                <a:cs typeface="Calibri" pitchFamily="34" charset="0"/>
              </a:rPr>
              <a:t>Tejaswini</a:t>
            </a:r>
            <a:endParaRPr sz="2600" b="1" dirty="0">
              <a:solidFill>
                <a:srgbClr val="0070C0"/>
              </a:solidFill>
              <a:latin typeface="Calibri" pitchFamily="34" charset="0"/>
              <a:cs typeface="Calibri" pitchFamily="34" charset="0"/>
            </a:endParaRPr>
          </a:p>
          <a:p>
            <a:pPr marL="0" lvl="0" indent="0" algn="ctr" rtl="0">
              <a:lnSpc>
                <a:spcPct val="100000"/>
              </a:lnSpc>
              <a:spcBef>
                <a:spcPts val="0"/>
              </a:spcBef>
              <a:spcAft>
                <a:spcPts val="0"/>
              </a:spcAft>
              <a:buSzPts val="1600"/>
              <a:buNone/>
            </a:pPr>
            <a:r>
              <a:rPr lang="en-US" sz="2600" b="1" dirty="0">
                <a:solidFill>
                  <a:srgbClr val="0070C0"/>
                </a:solidFill>
                <a:latin typeface="Calibri" pitchFamily="34" charset="0"/>
                <a:cs typeface="Calibri" pitchFamily="34" charset="0"/>
              </a:rPr>
              <a:t>Kumar Sanu</a:t>
            </a:r>
            <a:endParaRPr sz="2600" b="1" dirty="0">
              <a:solidFill>
                <a:srgbClr val="0070C0"/>
              </a:solidFill>
              <a:latin typeface="Calibri" pitchFamily="34" charset="0"/>
              <a:cs typeface="Calibri" pitchFamily="34" charset="0"/>
            </a:endParaRPr>
          </a:p>
          <a:p>
            <a:pPr marL="0" lvl="0" indent="0" algn="ctr" rtl="0">
              <a:lnSpc>
                <a:spcPct val="100000"/>
              </a:lnSpc>
              <a:spcBef>
                <a:spcPts val="0"/>
              </a:spcBef>
              <a:spcAft>
                <a:spcPts val="0"/>
              </a:spcAft>
              <a:buSzPts val="1600"/>
              <a:buNone/>
            </a:pPr>
            <a:r>
              <a:rPr lang="en-US" sz="2600" b="1" dirty="0">
                <a:solidFill>
                  <a:srgbClr val="0070C0"/>
                </a:solidFill>
                <a:latin typeface="Calibri" pitchFamily="34" charset="0"/>
                <a:cs typeface="Calibri" pitchFamily="34" charset="0"/>
              </a:rPr>
              <a:t>Bhaskar</a:t>
            </a:r>
          </a:p>
          <a:p>
            <a:pPr marL="0" lvl="0" indent="0" algn="ctr" rtl="0">
              <a:lnSpc>
                <a:spcPct val="100000"/>
              </a:lnSpc>
              <a:spcBef>
                <a:spcPts val="0"/>
              </a:spcBef>
              <a:spcAft>
                <a:spcPts val="0"/>
              </a:spcAft>
              <a:buSzPts val="1600"/>
              <a:buNone/>
            </a:pPr>
            <a:r>
              <a:rPr lang="en-US" sz="2600" b="1" dirty="0">
                <a:solidFill>
                  <a:srgbClr val="0070C0"/>
                </a:solidFill>
                <a:latin typeface="Calibri" pitchFamily="34" charset="0"/>
                <a:cs typeface="Calibri" pitchFamily="34" charset="0"/>
              </a:rPr>
              <a:t>maheshwari</a:t>
            </a:r>
            <a:endParaRPr sz="2600" b="1" dirty="0">
              <a:solidFill>
                <a:srgbClr val="0070C0"/>
              </a:solidFill>
              <a:latin typeface="Calibri" pitchFamily="34" charset="0"/>
              <a:cs typeface="Calibri" pitchFamily="34" charset="0"/>
            </a:endParaRPr>
          </a:p>
          <a:p>
            <a:pPr marL="0" lvl="0" indent="0" algn="ctr" rtl="0">
              <a:lnSpc>
                <a:spcPct val="100000"/>
              </a:lnSpc>
              <a:spcBef>
                <a:spcPts val="0"/>
              </a:spcBef>
              <a:spcAft>
                <a:spcPts val="0"/>
              </a:spcAft>
              <a:buSzPts val="1600"/>
              <a:buNone/>
            </a:pPr>
            <a:r>
              <a:rPr lang="en-US" sz="2600" b="1" dirty="0">
                <a:solidFill>
                  <a:srgbClr val="0070C0"/>
                </a:solidFill>
                <a:latin typeface="Calibri" pitchFamily="34" charset="0"/>
                <a:cs typeface="Calibri" pitchFamily="34" charset="0"/>
              </a:rPr>
              <a:t> </a:t>
            </a:r>
            <a:endParaRPr sz="2600" b="1" dirty="0">
              <a:solidFill>
                <a:srgbClr val="0070C0"/>
              </a:solidFill>
              <a:latin typeface="Calibri" pitchFamily="34" charset="0"/>
              <a:cs typeface="Calibri"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1508" y="123345"/>
            <a:ext cx="4267200" cy="523220"/>
          </a:xfrm>
          <a:prstGeom prst="rect">
            <a:avLst/>
          </a:prstGeom>
        </p:spPr>
        <p:txBody>
          <a:bodyPr wrap="square">
            <a:spAutoFit/>
          </a:bodyPr>
          <a:lstStyle/>
          <a:p>
            <a:r>
              <a:rPr lang="en-US" b="1" dirty="0"/>
              <a:t>T-distributed Stochastic Neighbor Embedding (t-SNE)</a:t>
            </a: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02" y="783109"/>
            <a:ext cx="4267201"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9199" y="646565"/>
            <a:ext cx="3962401" cy="40227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5257800" y="53552"/>
            <a:ext cx="3505200" cy="523220"/>
          </a:xfrm>
          <a:prstGeom prst="rect">
            <a:avLst/>
          </a:prstGeom>
        </p:spPr>
        <p:txBody>
          <a:bodyPr wrap="square">
            <a:spAutoFit/>
          </a:bodyPr>
          <a:lstStyle/>
          <a:p>
            <a:r>
              <a:rPr lang="en-US" b="1" dirty="0"/>
              <a:t>Uniform Manifold Approximation and Projection Plot</a:t>
            </a:r>
            <a:endParaRPr lang="en-US" dirty="0"/>
          </a:p>
        </p:txBody>
      </p:sp>
    </p:spTree>
    <p:extLst>
      <p:ext uri="{BB962C8B-B14F-4D97-AF65-F5344CB8AC3E}">
        <p14:creationId xmlns:p14="http://schemas.microsoft.com/office/powerpoint/2010/main" val="2165096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5800" y="1447800"/>
            <a:ext cx="184731" cy="307777"/>
          </a:xfrm>
          <a:prstGeom prst="rect">
            <a:avLst/>
          </a:prstGeom>
          <a:noFill/>
        </p:spPr>
        <p:txBody>
          <a:bodyPr wrap="none" rtlCol="0">
            <a:spAutoFit/>
          </a:bodyPr>
          <a:lstStyle/>
          <a:p>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762000"/>
            <a:ext cx="8991600"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381000" y="249765"/>
            <a:ext cx="7848600" cy="338554"/>
          </a:xfrm>
          <a:prstGeom prst="rect">
            <a:avLst/>
          </a:prstGeom>
          <a:noFill/>
        </p:spPr>
        <p:txBody>
          <a:bodyPr wrap="square" rtlCol="0">
            <a:spAutoFit/>
          </a:bodyPr>
          <a:lstStyle/>
          <a:p>
            <a:r>
              <a:rPr lang="en-US" sz="1600" b="1" dirty="0"/>
              <a:t>DATASET</a:t>
            </a:r>
            <a:r>
              <a:rPr lang="en-US" dirty="0"/>
              <a:t>:- After evaluating LDA we get below five topics in Dataset</a:t>
            </a:r>
          </a:p>
        </p:txBody>
      </p:sp>
    </p:spTree>
    <p:extLst>
      <p:ext uri="{BB962C8B-B14F-4D97-AF65-F5344CB8AC3E}">
        <p14:creationId xmlns:p14="http://schemas.microsoft.com/office/powerpoint/2010/main" val="10325026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8900" y="152400"/>
            <a:ext cx="7520940" cy="548640"/>
          </a:xfrm>
        </p:spPr>
        <p:txBody>
          <a:bodyPr/>
          <a:lstStyle/>
          <a:p>
            <a:r>
              <a:rPr lang="en-US" dirty="0"/>
              <a:t>Model Building(classification)</a:t>
            </a:r>
          </a:p>
        </p:txBody>
      </p:sp>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9343" t="3265" r="266" b="-3265"/>
          <a:stretch/>
        </p:blipFill>
        <p:spPr bwMode="auto">
          <a:xfrm>
            <a:off x="76198" y="1066800"/>
            <a:ext cx="8991601" cy="4786503"/>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990910" y="682822"/>
            <a:ext cx="6197530" cy="307777"/>
          </a:xfrm>
          <a:prstGeom prst="rect">
            <a:avLst/>
          </a:prstGeom>
          <a:noFill/>
        </p:spPr>
        <p:txBody>
          <a:bodyPr wrap="none" rtlCol="0">
            <a:spAutoFit/>
          </a:bodyPr>
          <a:lstStyle/>
          <a:p>
            <a:r>
              <a:rPr lang="en-US" b="1" dirty="0"/>
              <a:t>Below are the model performances on the basis of Multi Classification</a:t>
            </a:r>
            <a:r>
              <a:rPr lang="en-US" dirty="0"/>
              <a:t> </a:t>
            </a:r>
          </a:p>
        </p:txBody>
      </p:sp>
    </p:spTree>
    <p:extLst>
      <p:ext uri="{BB962C8B-B14F-4D97-AF65-F5344CB8AC3E}">
        <p14:creationId xmlns:p14="http://schemas.microsoft.com/office/powerpoint/2010/main" val="7405607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Finalize the model</a:t>
            </a:r>
          </a:p>
        </p:txBody>
      </p:sp>
      <p:sp>
        <p:nvSpPr>
          <p:cNvPr id="3" name="Content Placeholder 2"/>
          <p:cNvSpPr>
            <a:spLocks noGrp="1"/>
          </p:cNvSpPr>
          <p:nvPr>
            <p:ph idx="1"/>
          </p:nvPr>
        </p:nvSpPr>
        <p:spPr/>
        <p:txBody>
          <a:bodyPr/>
          <a:lstStyle/>
          <a:p>
            <a:r>
              <a:rPr lang="en-US" dirty="0"/>
              <a:t>		We have finalize the Linear Discriminant Analysis Model on the basis of evaluation of performances of the models  which gives best and consistent performance.</a:t>
            </a:r>
          </a:p>
          <a:p>
            <a:r>
              <a:rPr lang="en-US" dirty="0"/>
              <a:t>	</a:t>
            </a:r>
          </a:p>
          <a:p>
            <a:r>
              <a:rPr lang="en-US" dirty="0"/>
              <a:t>	</a:t>
            </a:r>
            <a:r>
              <a:rPr lang="en-US" dirty="0">
                <a:solidFill>
                  <a:schemeClr val="accent3">
                    <a:lumMod val="60000"/>
                    <a:lumOff val="40000"/>
                  </a:schemeClr>
                </a:solidFill>
              </a:rPr>
              <a:t>Accuracy of  Linear Discriminant Analysis Model=  </a:t>
            </a:r>
            <a:r>
              <a:rPr lang="en-US" dirty="0">
                <a:solidFill>
                  <a:srgbClr val="E97FDA"/>
                </a:solidFill>
              </a:rPr>
              <a:t>0.9375</a:t>
            </a:r>
          </a:p>
          <a:p>
            <a:r>
              <a:rPr lang="en-US" dirty="0"/>
              <a:t>	</a:t>
            </a:r>
          </a:p>
        </p:txBody>
      </p:sp>
    </p:spTree>
    <p:extLst>
      <p:ext uri="{BB962C8B-B14F-4D97-AF65-F5344CB8AC3E}">
        <p14:creationId xmlns:p14="http://schemas.microsoft.com/office/powerpoint/2010/main" val="16716088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Evaluate model </a:t>
            </a:r>
          </a:p>
        </p:txBody>
      </p:sp>
      <p:sp>
        <p:nvSpPr>
          <p:cNvPr id="3" name="Rectangle 2"/>
          <p:cNvSpPr/>
          <p:nvPr/>
        </p:nvSpPr>
        <p:spPr>
          <a:xfrm>
            <a:off x="990600" y="914400"/>
            <a:ext cx="7391400" cy="523220"/>
          </a:xfrm>
          <a:prstGeom prst="rect">
            <a:avLst/>
          </a:prstGeom>
        </p:spPr>
        <p:txBody>
          <a:bodyPr wrap="square">
            <a:spAutoFit/>
          </a:bodyPr>
          <a:lstStyle/>
          <a:p>
            <a:r>
              <a:rPr lang="en-US" dirty="0"/>
              <a:t>	To analyze performance of models is to use evaluate_model(</a:t>
            </a:r>
            <a:r>
              <a:rPr lang="en-US" dirty="0" err="1"/>
              <a:t>tuned_et</a:t>
            </a:r>
            <a:r>
              <a:rPr lang="en-US" dirty="0"/>
              <a:t>) function which tuned Hyperparameters.</a:t>
            </a:r>
          </a:p>
        </p:txBody>
      </p:sp>
      <p:sp>
        <p:nvSpPr>
          <p:cNvPr id="4" name="AutoShape 2" descr="blob:https://web.whatsapp.com/64813a49-5702-405c-80d6-1bc0512d90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blob:https://web.whatsapp.com/64813a49-5702-405c-80d6-1bc0512d90cc"/>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3" name="Picture 5"/>
          <p:cNvPicPr>
            <a:picLocks noChangeAspect="1" noChangeArrowheads="1"/>
          </p:cNvPicPr>
          <p:nvPr/>
        </p:nvPicPr>
        <p:blipFill rotWithShape="1">
          <a:blip r:embed="rId2">
            <a:extLst>
              <a:ext uri="{28A0092B-C50C-407E-A947-70E740481C1C}">
                <a14:useLocalDpi xmlns:a14="http://schemas.microsoft.com/office/drawing/2010/main" val="0"/>
              </a:ext>
            </a:extLst>
          </a:blip>
          <a:srcRect t="6977"/>
          <a:stretch/>
        </p:blipFill>
        <p:spPr bwMode="auto">
          <a:xfrm>
            <a:off x="155575" y="1463040"/>
            <a:ext cx="8912226" cy="3352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380178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blob:https://web.whatsapp.com/e9aa3bcf-e877-4f19-b287-26e50cd4e2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838200" y="457200"/>
            <a:ext cx="7162800" cy="830997"/>
          </a:xfrm>
          <a:prstGeom prst="rect">
            <a:avLst/>
          </a:prstGeom>
          <a:noFill/>
        </p:spPr>
        <p:txBody>
          <a:bodyPr wrap="square" rtlCol="0">
            <a:spAutoFit/>
          </a:bodyPr>
          <a:lstStyle/>
          <a:p>
            <a:r>
              <a:rPr lang="en-US" sz="2400" b="1" dirty="0"/>
              <a:t>Learning Curve for Linear Discriminant </a:t>
            </a:r>
            <a:r>
              <a:rPr lang="en-US" sz="2400" kern="1200" cap="all" dirty="0">
                <a:solidFill>
                  <a:schemeClr val="tx1"/>
                </a:solidFill>
                <a:latin typeface="+mj-lt"/>
                <a:ea typeface="+mj-ea"/>
                <a:cs typeface="+mj-cs"/>
              </a:rPr>
              <a:t>Analysis</a:t>
            </a:r>
            <a:r>
              <a:rPr lang="en-US" sz="2400" b="1" dirty="0"/>
              <a:t> (LDA)</a:t>
            </a:r>
          </a:p>
        </p:txBody>
      </p:sp>
      <p:sp>
        <p:nvSpPr>
          <p:cNvPr id="4" name="AutoShape 2" descr="blob:https://web.whatsapp.com/7ca0108a-7028-45f0-bf5c-41234eba3ca7"/>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t="10311"/>
          <a:stretch/>
        </p:blipFill>
        <p:spPr bwMode="auto">
          <a:xfrm>
            <a:off x="762000" y="1371600"/>
            <a:ext cx="7239000"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14476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1530" y="381000"/>
            <a:ext cx="7520940" cy="548640"/>
          </a:xfrm>
        </p:spPr>
        <p:txBody>
          <a:bodyPr/>
          <a:lstStyle/>
          <a:p>
            <a:r>
              <a:rPr lang="en-US" sz="2400" dirty="0"/>
              <a:t>Deployment of the model</a:t>
            </a:r>
          </a:p>
        </p:txBody>
      </p:sp>
      <p:sp>
        <p:nvSpPr>
          <p:cNvPr id="3" name="TextBox 2"/>
          <p:cNvSpPr txBox="1"/>
          <p:nvPr/>
        </p:nvSpPr>
        <p:spPr>
          <a:xfrm>
            <a:off x="955589" y="1143000"/>
            <a:ext cx="7162800" cy="307777"/>
          </a:xfrm>
          <a:prstGeom prst="rect">
            <a:avLst/>
          </a:prstGeom>
          <a:noFill/>
        </p:spPr>
        <p:txBody>
          <a:bodyPr wrap="square" rtlCol="0">
            <a:spAutoFit/>
          </a:bodyPr>
          <a:lstStyle/>
          <a:p>
            <a:r>
              <a:rPr lang="en-US" b="1" dirty="0"/>
              <a:t>We used Streamlit for the Deployment of the Model</a:t>
            </a: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6385" t="8868" r="25372" b="35156"/>
          <a:stretch/>
        </p:blipFill>
        <p:spPr bwMode="auto">
          <a:xfrm>
            <a:off x="152400" y="1600199"/>
            <a:ext cx="4384589" cy="3428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5676" t="8301" r="21723" b="32129"/>
          <a:stretch/>
        </p:blipFill>
        <p:spPr bwMode="auto">
          <a:xfrm>
            <a:off x="5029200" y="1600199"/>
            <a:ext cx="4038600" cy="3428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009111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3060" y="76200"/>
            <a:ext cx="7520940" cy="548640"/>
          </a:xfrm>
        </p:spPr>
        <p:txBody>
          <a:bodyPr/>
          <a:lstStyle/>
          <a:p>
            <a:r>
              <a:rPr lang="en-US" dirty="0"/>
              <a:t>Deployment of the model</a:t>
            </a:r>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6182" t="7555" r="24358" b="31552"/>
          <a:stretch/>
        </p:blipFill>
        <p:spPr bwMode="auto">
          <a:xfrm>
            <a:off x="152400" y="914400"/>
            <a:ext cx="4114800" cy="4034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25169" t="10003" r="22737" b="30238"/>
          <a:stretch/>
        </p:blipFill>
        <p:spPr bwMode="auto">
          <a:xfrm>
            <a:off x="4572000" y="970004"/>
            <a:ext cx="4572000" cy="3978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030459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62000" y="228600"/>
            <a:ext cx="2438400" cy="548640"/>
          </a:xfrm>
        </p:spPr>
        <p:txBody>
          <a:bodyPr/>
          <a:lstStyle/>
          <a:p>
            <a:r>
              <a:rPr lang="en-US" sz="2400" dirty="0"/>
              <a:t>Challenges</a:t>
            </a:r>
          </a:p>
        </p:txBody>
      </p:sp>
      <p:sp>
        <p:nvSpPr>
          <p:cNvPr id="4" name="Content Placeholder 3"/>
          <p:cNvSpPr>
            <a:spLocks noGrp="1"/>
          </p:cNvSpPr>
          <p:nvPr>
            <p:ph idx="1"/>
          </p:nvPr>
        </p:nvSpPr>
        <p:spPr>
          <a:xfrm>
            <a:off x="609600" y="914400"/>
            <a:ext cx="3581400" cy="2556972"/>
          </a:xfrm>
        </p:spPr>
        <p:txBody>
          <a:bodyPr/>
          <a:lstStyle/>
          <a:p>
            <a:r>
              <a:rPr lang="en-US" b="0" dirty="0"/>
              <a:t>1 Error during installing packages like Pycaret.</a:t>
            </a:r>
          </a:p>
          <a:p>
            <a:r>
              <a:rPr lang="en-US" b="0" dirty="0"/>
              <a:t>2 We had facing visualization issues due to  large image  size</a:t>
            </a:r>
          </a:p>
          <a:p>
            <a:r>
              <a:rPr lang="en-US" b="0" dirty="0"/>
              <a:t>3 Accuracy variation </a:t>
            </a:r>
          </a:p>
          <a:p>
            <a:r>
              <a:rPr lang="en-US" b="0" dirty="0"/>
              <a:t>4.Converting text into topic</a:t>
            </a:r>
          </a:p>
          <a:p>
            <a:r>
              <a:rPr lang="en-US" b="0" dirty="0"/>
              <a:t>5. Facing issues while  loading pickle file in deployment</a:t>
            </a:r>
          </a:p>
          <a:p>
            <a:endParaRPr lang="en-US"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3200" y="76200"/>
            <a:ext cx="2590800" cy="18423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4127494" y="3429000"/>
            <a:ext cx="5016505" cy="1077218"/>
          </a:xfrm>
          <a:prstGeom prst="rect">
            <a:avLst/>
          </a:prstGeom>
          <a:noFill/>
        </p:spPr>
        <p:txBody>
          <a:bodyPr wrap="square" rtlCol="0">
            <a:spAutoFit/>
          </a:bodyPr>
          <a:lstStyle/>
          <a:p>
            <a:r>
              <a:rPr lang="en-US" dirty="0"/>
              <a:t>1 </a:t>
            </a:r>
            <a:r>
              <a:rPr lang="en-US" sz="1600" kern="1200" dirty="0">
                <a:solidFill>
                  <a:schemeClr val="tx1"/>
                </a:solidFill>
                <a:latin typeface="+mn-lt"/>
                <a:ea typeface="+mn-ea"/>
                <a:cs typeface="+mn-cs"/>
              </a:rPr>
              <a:t>After updating packages related pycaret we overcome the error </a:t>
            </a:r>
          </a:p>
          <a:p>
            <a:r>
              <a:rPr lang="en-US" sz="1600" kern="1200" dirty="0">
                <a:solidFill>
                  <a:schemeClr val="tx1"/>
                </a:solidFill>
                <a:latin typeface="+mn-lt"/>
                <a:ea typeface="+mn-ea"/>
                <a:cs typeface="+mn-cs"/>
              </a:rPr>
              <a:t>2 After applying session id we got consistent Accuracy</a:t>
            </a:r>
          </a:p>
          <a:p>
            <a:r>
              <a:rPr lang="en-US" sz="1600" kern="1200" dirty="0">
                <a:solidFill>
                  <a:schemeClr val="tx1"/>
                </a:solidFill>
                <a:latin typeface="+mn-lt"/>
                <a:ea typeface="+mn-ea"/>
                <a:cs typeface="+mn-cs"/>
              </a:rPr>
              <a:t>	</a:t>
            </a:r>
          </a:p>
        </p:txBody>
      </p:sp>
      <p:sp>
        <p:nvSpPr>
          <p:cNvPr id="8" name="Title 2"/>
          <p:cNvSpPr txBox="1">
            <a:spLocks/>
          </p:cNvSpPr>
          <p:nvPr/>
        </p:nvSpPr>
        <p:spPr>
          <a:xfrm>
            <a:off x="4998309" y="2816311"/>
            <a:ext cx="2133600" cy="5334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2800" kern="1200" cap="all" baseline="0">
                <a:solidFill>
                  <a:schemeClr val="tx1"/>
                </a:solidFill>
                <a:latin typeface="+mj-lt"/>
                <a:ea typeface="+mj-ea"/>
                <a:cs typeface="+mj-cs"/>
              </a:defRPr>
            </a:lvl1pPr>
          </a:lstStyle>
          <a:p>
            <a:r>
              <a:rPr lang="en-US" sz="2400" dirty="0"/>
              <a:t>Overcome</a:t>
            </a:r>
          </a:p>
        </p:txBody>
      </p:sp>
    </p:spTree>
    <p:extLst>
      <p:ext uri="{BB962C8B-B14F-4D97-AF65-F5344CB8AC3E}">
        <p14:creationId xmlns:p14="http://schemas.microsoft.com/office/powerpoint/2010/main" val="3115729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5562600" cy="548640"/>
          </a:xfrm>
          <a:solidFill>
            <a:schemeClr val="accent3">
              <a:lumMod val="60000"/>
              <a:lumOff val="40000"/>
            </a:schemeClr>
          </a:solidFill>
        </p:spPr>
        <p:txBody>
          <a:bodyPr/>
          <a:lstStyle/>
          <a:p>
            <a:r>
              <a:rPr lang="en-US" b="1" dirty="0">
                <a:solidFill>
                  <a:srgbClr val="2226D8"/>
                </a:solidFill>
              </a:rPr>
              <a:t>	Project- TOPIC MODELING</a:t>
            </a:r>
          </a:p>
        </p:txBody>
      </p:sp>
      <p:sp>
        <p:nvSpPr>
          <p:cNvPr id="3" name="Content Placeholder 2"/>
          <p:cNvSpPr>
            <a:spLocks noGrp="1"/>
          </p:cNvSpPr>
          <p:nvPr>
            <p:ph idx="1"/>
          </p:nvPr>
        </p:nvSpPr>
        <p:spPr>
          <a:xfrm>
            <a:off x="228600" y="1828800"/>
            <a:ext cx="7520940" cy="2971800"/>
          </a:xfrm>
        </p:spPr>
        <p:txBody>
          <a:bodyPr/>
          <a:lstStyle/>
          <a:p>
            <a:r>
              <a:rPr lang="en-US" dirty="0">
                <a:solidFill>
                  <a:srgbClr val="002060"/>
                </a:solidFill>
              </a:rPr>
              <a:t>Business Objective:</a:t>
            </a:r>
          </a:p>
          <a:p>
            <a:r>
              <a:rPr lang="en-US" dirty="0">
                <a:solidFill>
                  <a:srgbClr val="002060"/>
                </a:solidFill>
              </a:rPr>
              <a:t>		</a:t>
            </a:r>
            <a:r>
              <a:rPr lang="en-US" b="0" dirty="0">
                <a:solidFill>
                  <a:srgbClr val="002060"/>
                </a:solidFill>
              </a:rPr>
              <a:t>Social event tracking and evolution framework to obtain the evolutionary trends of social events and generate effective event summary details over time. The input is the  textual data collected from various social media. Based on the input data, our algorithm can learn multi-modality topics and track multiple events. After tracking, for each event, it can be visualized with texts and image over time.		.</a:t>
            </a:r>
          </a:p>
          <a:p>
            <a:r>
              <a:rPr lang="en-US" b="0" dirty="0">
                <a:solidFill>
                  <a:srgbClr val="002060"/>
                </a:solidFill>
              </a:rPr>
              <a:t>		After creating the topics, You can create the topics as different clusters and then whenever you pass a new data, Your model should classify to which cluster your article belongs to</a:t>
            </a:r>
          </a:p>
        </p:txBody>
      </p:sp>
      <p:pic>
        <p:nvPicPr>
          <p:cNvPr id="1026" name="Picture 2" descr="Caribbean blue analytics 3 icon - Free caribbean blue seo ic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0875" y="152400"/>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7781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41960"/>
            <a:ext cx="4892040" cy="548640"/>
          </a:xfrm>
        </p:spPr>
        <p:txBody>
          <a:bodyPr/>
          <a:lstStyle/>
          <a:p>
            <a:r>
              <a:rPr lang="en-US" sz="2400" dirty="0"/>
              <a:t>Topic extraction flow</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928816"/>
            <a:ext cx="8153400" cy="3885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914400" y="1600200"/>
            <a:ext cx="1447800" cy="523220"/>
          </a:xfrm>
          <a:prstGeom prst="rect">
            <a:avLst/>
          </a:prstGeom>
          <a:noFill/>
        </p:spPr>
        <p:txBody>
          <a:bodyPr wrap="square" rtlCol="0">
            <a:spAutoFit/>
          </a:bodyPr>
          <a:lstStyle/>
          <a:p>
            <a:r>
              <a:rPr lang="en-US" b="1" dirty="0">
                <a:solidFill>
                  <a:srgbClr val="E97FDA"/>
                </a:solidFill>
              </a:rPr>
              <a:t>WebScrapping Webdata</a:t>
            </a:r>
          </a:p>
        </p:txBody>
      </p:sp>
    </p:spTree>
    <p:extLst>
      <p:ext uri="{BB962C8B-B14F-4D97-AF65-F5344CB8AC3E}">
        <p14:creationId xmlns:p14="http://schemas.microsoft.com/office/powerpoint/2010/main" val="2122699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365760"/>
            <a:ext cx="3749040" cy="548640"/>
          </a:xfrm>
        </p:spPr>
        <p:txBody>
          <a:bodyPr/>
          <a:lstStyle/>
          <a:p>
            <a:r>
              <a:rPr lang="en-US" dirty="0"/>
              <a:t>WebScrapping</a:t>
            </a:r>
          </a:p>
        </p:txBody>
      </p:sp>
      <p:sp>
        <p:nvSpPr>
          <p:cNvPr id="3" name="Content Placeholder 2"/>
          <p:cNvSpPr>
            <a:spLocks noGrp="1"/>
          </p:cNvSpPr>
          <p:nvPr>
            <p:ph idx="1"/>
          </p:nvPr>
        </p:nvSpPr>
        <p:spPr>
          <a:xfrm>
            <a:off x="822960" y="1100628"/>
            <a:ext cx="5120640" cy="3579849"/>
          </a:xfrm>
        </p:spPr>
        <p:txBody>
          <a:bodyPr>
            <a:normAutofit lnSpcReduction="10000"/>
          </a:bodyPr>
          <a:lstStyle/>
          <a:p>
            <a:r>
              <a:rPr lang="en-US" dirty="0"/>
              <a:t>		Web scraping</a:t>
            </a:r>
            <a:r>
              <a:rPr lang="en-US" b="0" dirty="0"/>
              <a:t> is the </a:t>
            </a:r>
            <a:r>
              <a:rPr lang="en-US" dirty="0"/>
              <a:t>process of collecting structured web data in an automated fashion</a:t>
            </a:r>
            <a:r>
              <a:rPr lang="en-US" b="0" dirty="0"/>
              <a:t>. It's also called web data extraction.</a:t>
            </a:r>
          </a:p>
          <a:p>
            <a:pPr>
              <a:buFont typeface="Arial" pitchFamily="34" charset="0"/>
              <a:buChar char="•"/>
            </a:pPr>
            <a:r>
              <a:rPr lang="en-US" b="0" dirty="0"/>
              <a:t>Getting the data source from Wikipedia</a:t>
            </a:r>
          </a:p>
          <a:p>
            <a:pPr lvl="3">
              <a:buFont typeface="Arial" pitchFamily="34" charset="0"/>
              <a:buChar char="•"/>
            </a:pPr>
            <a:r>
              <a:rPr lang="en-US" dirty="0"/>
              <a:t>We get information for three different subjects:</a:t>
            </a:r>
          </a:p>
          <a:p>
            <a:pPr lvl="4">
              <a:buFont typeface="Arial" pitchFamily="34" charset="0"/>
              <a:buChar char="•"/>
            </a:pPr>
            <a:r>
              <a:rPr lang="en-US" b="0" dirty="0"/>
              <a:t>Statistics</a:t>
            </a:r>
          </a:p>
          <a:p>
            <a:pPr lvl="4">
              <a:buFont typeface="Arial" pitchFamily="34" charset="0"/>
              <a:buChar char="•"/>
            </a:pPr>
            <a:r>
              <a:rPr lang="en-US" dirty="0"/>
              <a:t>Politics</a:t>
            </a:r>
          </a:p>
          <a:p>
            <a:pPr lvl="4">
              <a:buFont typeface="Arial" pitchFamily="34" charset="0"/>
              <a:buChar char="•"/>
            </a:pPr>
            <a:r>
              <a:rPr lang="en-US" b="0" dirty="0"/>
              <a:t>Social Media</a:t>
            </a:r>
          </a:p>
          <a:p>
            <a:pPr>
              <a:buFont typeface="Arial" pitchFamily="34" charset="0"/>
              <a:buChar char="•"/>
            </a:pPr>
            <a:r>
              <a:rPr lang="en-US" b="0" dirty="0"/>
              <a:t>Parsing the data by using BeautifulSoup Object</a:t>
            </a:r>
          </a:p>
          <a:p>
            <a:pPr>
              <a:buFont typeface="Arial" pitchFamily="34" charset="0"/>
              <a:buChar char="•"/>
            </a:pPr>
            <a:r>
              <a:rPr lang="en-US" b="0" dirty="0"/>
              <a:t>Fetching the data </a:t>
            </a:r>
          </a:p>
          <a:p>
            <a:pPr>
              <a:buFont typeface="Arial" pitchFamily="34" charset="0"/>
              <a:buChar char="•"/>
            </a:pPr>
            <a:r>
              <a:rPr lang="en-US" b="0" dirty="0"/>
              <a:t>Preprocessing the unstructured data</a:t>
            </a:r>
          </a:p>
          <a:p>
            <a:pPr>
              <a:buFont typeface="Arial" pitchFamily="34" charset="0"/>
              <a:buChar char="•"/>
            </a:pPr>
            <a:r>
              <a:rPr lang="en-US" b="0" dirty="0"/>
              <a:t>Preparing the Data</a:t>
            </a:r>
          </a:p>
          <a:p>
            <a:pPr>
              <a:buFont typeface="Arial" pitchFamily="34" charset="0"/>
              <a:buChar char="•"/>
            </a:pPr>
            <a:endParaRPr lang="en-US" dirty="0"/>
          </a:p>
        </p:txBody>
      </p:sp>
      <p:sp>
        <p:nvSpPr>
          <p:cNvPr id="4" name="AutoShape 2" descr="Programming Steps: Web Scraping With Jav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b="27988"/>
          <a:stretch/>
        </p:blipFill>
        <p:spPr bwMode="auto">
          <a:xfrm>
            <a:off x="5791200" y="7936"/>
            <a:ext cx="3019306" cy="2201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4254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365760"/>
            <a:ext cx="4739640" cy="548640"/>
          </a:xfrm>
        </p:spPr>
        <p:txBody>
          <a:bodyPr/>
          <a:lstStyle/>
          <a:p>
            <a:br>
              <a:rPr lang="en-US" sz="2400" dirty="0"/>
            </a:br>
            <a:r>
              <a:rPr lang="en-US" sz="2400" dirty="0"/>
              <a:t>Topic Modeling using pyCareT</a:t>
            </a:r>
            <a:br>
              <a:rPr lang="en-US" sz="2400" dirty="0"/>
            </a:br>
            <a:endParaRPr lang="en-US" sz="2400" dirty="0"/>
          </a:p>
        </p:txBody>
      </p:sp>
      <p:sp>
        <p:nvSpPr>
          <p:cNvPr id="3" name="Content Placeholder 2"/>
          <p:cNvSpPr>
            <a:spLocks noGrp="1"/>
          </p:cNvSpPr>
          <p:nvPr>
            <p:ph idx="1"/>
          </p:nvPr>
        </p:nvSpPr>
        <p:spPr>
          <a:xfrm>
            <a:off x="533400" y="838201"/>
            <a:ext cx="4911090" cy="1752600"/>
          </a:xfrm>
        </p:spPr>
        <p:txBody>
          <a:bodyPr>
            <a:normAutofit fontScale="92500" lnSpcReduction="10000"/>
          </a:bodyPr>
          <a:lstStyle/>
          <a:p>
            <a:pPr fontAlgn="base">
              <a:buFont typeface="Arial" pitchFamily="34" charset="0"/>
              <a:buChar char="•"/>
            </a:pPr>
            <a:r>
              <a:rPr lang="en-US" b="0" dirty="0"/>
              <a:t>Installing Pycaret</a:t>
            </a:r>
          </a:p>
          <a:p>
            <a:pPr fontAlgn="base">
              <a:buFont typeface="Arial" pitchFamily="34" charset="0"/>
              <a:buChar char="•"/>
            </a:pPr>
            <a:r>
              <a:rPr lang="en-US" b="0" dirty="0"/>
              <a:t>Load the dataset</a:t>
            </a:r>
          </a:p>
          <a:p>
            <a:pPr fontAlgn="base">
              <a:buFont typeface="Arial" pitchFamily="34" charset="0"/>
              <a:buChar char="•"/>
            </a:pPr>
            <a:r>
              <a:rPr lang="en-US" b="0" dirty="0"/>
              <a:t>Setting up Environment in PyCaret (Using Setup function)</a:t>
            </a:r>
          </a:p>
          <a:p>
            <a:pPr fontAlgn="base">
              <a:buFont typeface="Arial" pitchFamily="34" charset="0"/>
              <a:buChar char="•"/>
            </a:pPr>
            <a:r>
              <a:rPr lang="en-US" b="0" dirty="0"/>
              <a:t>Convert text into List format</a:t>
            </a:r>
          </a:p>
          <a:p>
            <a:pPr fontAlgn="base">
              <a:buFont typeface="Arial" pitchFamily="34" charset="0"/>
              <a:buChar char="•"/>
            </a:pPr>
            <a:r>
              <a:rPr lang="en-US" b="0" dirty="0"/>
              <a:t>Generate the WordCloud</a:t>
            </a:r>
          </a:p>
          <a:p>
            <a:pPr fontAlgn="base">
              <a:buFont typeface="Arial" pitchFamily="34" charset="0"/>
              <a:buChar char="•"/>
            </a:pPr>
            <a:endParaRPr lang="en-US" b="0" dirty="0"/>
          </a:p>
          <a:p>
            <a:pPr fontAlgn="base"/>
            <a:endParaRPr lang="en-US" b="0" dirty="0"/>
          </a:p>
          <a:p>
            <a:endParaRPr lang="en-US" dirty="0"/>
          </a:p>
          <a:p>
            <a:endParaRPr lang="en-US" dirty="0"/>
          </a:p>
          <a:p>
            <a:endParaRPr lang="en-US" dirty="0"/>
          </a:p>
          <a:p>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2600" y="0"/>
            <a:ext cx="3505200" cy="2390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2667001"/>
            <a:ext cx="3962400" cy="2344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81978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12214"/>
            <a:ext cx="6248400" cy="548640"/>
          </a:xfrm>
        </p:spPr>
        <p:txBody>
          <a:bodyPr/>
          <a:lstStyle/>
          <a:p>
            <a:r>
              <a:rPr lang="en-US" sz="2400" dirty="0"/>
              <a:t>CreaTE a Topic Model by using lda</a:t>
            </a:r>
          </a:p>
        </p:txBody>
      </p:sp>
      <p:sp>
        <p:nvSpPr>
          <p:cNvPr id="3" name="Content Placeholder 2"/>
          <p:cNvSpPr>
            <a:spLocks noGrp="1"/>
          </p:cNvSpPr>
          <p:nvPr>
            <p:ph idx="1"/>
          </p:nvPr>
        </p:nvSpPr>
        <p:spPr>
          <a:xfrm>
            <a:off x="457200" y="1100628"/>
            <a:ext cx="5486400" cy="3579849"/>
          </a:xfrm>
        </p:spPr>
        <p:txBody>
          <a:bodyPr>
            <a:normAutofit/>
          </a:bodyPr>
          <a:lstStyle/>
          <a:p>
            <a:r>
              <a:rPr lang="en-US" dirty="0"/>
              <a:t>		Linear discriminant analysis</a:t>
            </a:r>
            <a:r>
              <a:rPr lang="en-US" b="0" dirty="0"/>
              <a:t> (LDA) is a type of linear combination, a mathematical process using various data items and applying functions to that set to separately analyze multiple classes of objects or items.</a:t>
            </a:r>
          </a:p>
          <a:p>
            <a:pPr>
              <a:buFont typeface="Arial" pitchFamily="34" charset="0"/>
              <a:buChar char="•"/>
            </a:pPr>
            <a:r>
              <a:rPr lang="en-US" dirty="0"/>
              <a:t>Create a Topic Model</a:t>
            </a:r>
          </a:p>
          <a:p>
            <a:pPr lvl="3">
              <a:buFont typeface="Arial" pitchFamily="34" charset="0"/>
              <a:buChar char="•"/>
            </a:pPr>
            <a:r>
              <a:rPr lang="en-US" b="0" dirty="0"/>
              <a:t>A topic model is created using </a:t>
            </a:r>
            <a:r>
              <a:rPr lang="en-US" dirty="0"/>
              <a:t>create_model()  by using LDA</a:t>
            </a:r>
          </a:p>
          <a:p>
            <a:pPr>
              <a:buFont typeface="Arial" pitchFamily="34" charset="0"/>
              <a:buChar char="•"/>
            </a:pPr>
            <a:r>
              <a:rPr lang="en-US" dirty="0"/>
              <a:t>Assign Model</a:t>
            </a:r>
          </a:p>
          <a:p>
            <a:pPr lvl="3">
              <a:buFont typeface="Arial" pitchFamily="34" charset="0"/>
              <a:buChar char="•"/>
            </a:pPr>
            <a:r>
              <a:rPr lang="en-US" dirty="0"/>
              <a:t>By using assign model() assign the topic proportions to our dataset to analyze the results. </a:t>
            </a:r>
          </a:p>
          <a:p>
            <a:pPr lvl="3">
              <a:buFont typeface="Arial" pitchFamily="34" charset="0"/>
              <a:buChar char="•"/>
            </a:pPr>
            <a:r>
              <a:rPr lang="en-US" b="0" dirty="0"/>
              <a:t>We ge</a:t>
            </a:r>
            <a:r>
              <a:rPr lang="en-US" dirty="0"/>
              <a:t>t five different topics by using assign model() </a:t>
            </a:r>
          </a:p>
          <a:p>
            <a:pPr lvl="5">
              <a:buFont typeface="Arial" pitchFamily="34" charset="0"/>
              <a:buChar char="•"/>
            </a:pPr>
            <a:r>
              <a:rPr lang="en-US" b="1" dirty="0"/>
              <a:t>Researches, Statistics, Social_medium, Politic, Democracy</a:t>
            </a:r>
          </a:p>
          <a:p>
            <a:pPr lvl="3">
              <a:buFont typeface="Arial" pitchFamily="34" charset="0"/>
              <a:buChar char="•"/>
            </a:pPr>
            <a:endParaRPr lang="en-US" dirty="0"/>
          </a:p>
          <a:p>
            <a:pPr lvl="3">
              <a:buFont typeface="Arial" pitchFamily="34" charset="0"/>
              <a:buChar char="•"/>
            </a:pP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9800" y="0"/>
            <a:ext cx="3124200" cy="228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719001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612" y="1850883"/>
            <a:ext cx="8575588" cy="31546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762000" y="1543107"/>
            <a:ext cx="1066800" cy="307777"/>
          </a:xfrm>
          <a:prstGeom prst="rect">
            <a:avLst/>
          </a:prstGeom>
          <a:noFill/>
        </p:spPr>
        <p:txBody>
          <a:bodyPr wrap="square" rtlCol="0">
            <a:spAutoFit/>
          </a:bodyPr>
          <a:lstStyle/>
          <a:p>
            <a:r>
              <a:rPr lang="en-US" b="1" dirty="0" err="1"/>
              <a:t>Biagram</a:t>
            </a:r>
            <a:endParaRPr lang="en-US" b="1"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611" y="76200"/>
            <a:ext cx="8270789" cy="152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12575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81199" y="455711"/>
            <a:ext cx="3034805" cy="307777"/>
          </a:xfrm>
          <a:prstGeom prst="rect">
            <a:avLst/>
          </a:prstGeom>
        </p:spPr>
        <p:txBody>
          <a:bodyPr wrap="none">
            <a:spAutoFit/>
          </a:bodyPr>
          <a:lstStyle/>
          <a:p>
            <a:r>
              <a:rPr lang="en-US" b="1" dirty="0"/>
              <a:t>Frequency Distribution of Topic 1</a:t>
            </a:r>
          </a:p>
        </p:txBody>
      </p:sp>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8814" t="38505" b="3"/>
          <a:stretch/>
        </p:blipFill>
        <p:spPr bwMode="auto">
          <a:xfrm>
            <a:off x="667264" y="1066800"/>
            <a:ext cx="8324335" cy="39466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11746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90800" y="76200"/>
            <a:ext cx="1713931" cy="307777"/>
          </a:xfrm>
          <a:prstGeom prst="rect">
            <a:avLst/>
          </a:prstGeom>
        </p:spPr>
        <p:txBody>
          <a:bodyPr wrap="none">
            <a:spAutoFit/>
          </a:bodyPr>
          <a:lstStyle/>
          <a:p>
            <a:r>
              <a:rPr lang="en-US" b="1" dirty="0"/>
              <a:t>Topic Distribution</a:t>
            </a: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09601"/>
            <a:ext cx="8991600" cy="441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416443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ngle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2598</TotalTime>
  <Words>525</Words>
  <Application>Microsoft Office PowerPoint</Application>
  <PresentationFormat>On-screen Show (4:3)</PresentationFormat>
  <Paragraphs>74</Paragraphs>
  <Slides>18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Franklin Gothic Book</vt:lpstr>
      <vt:lpstr>Franklin Gothic Medium</vt:lpstr>
      <vt:lpstr>Wingdings</vt:lpstr>
      <vt:lpstr>Calibri</vt:lpstr>
      <vt:lpstr>Angles</vt:lpstr>
      <vt:lpstr>Topic modeling</vt:lpstr>
      <vt:lpstr> Project- TOPIC MODELING</vt:lpstr>
      <vt:lpstr>Topic extraction flow</vt:lpstr>
      <vt:lpstr>WebScrapping</vt:lpstr>
      <vt:lpstr> Topic Modeling using pyCareT </vt:lpstr>
      <vt:lpstr>CreaTE a Topic Model by using lda</vt:lpstr>
      <vt:lpstr>PowerPoint Presentation</vt:lpstr>
      <vt:lpstr>PowerPoint Presentation</vt:lpstr>
      <vt:lpstr>PowerPoint Presentation</vt:lpstr>
      <vt:lpstr>PowerPoint Presentation</vt:lpstr>
      <vt:lpstr>PowerPoint Presentation</vt:lpstr>
      <vt:lpstr>Model Building(classification)</vt:lpstr>
      <vt:lpstr>Finalize the model</vt:lpstr>
      <vt:lpstr>Evaluate model </vt:lpstr>
      <vt:lpstr>PowerPoint Presentation</vt:lpstr>
      <vt:lpstr>Deployment of the model</vt:lpstr>
      <vt:lpstr>Deployment of the model</vt:lpstr>
      <vt:lpstr>Challenges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 Analytics</dc:title>
  <dc:creator>Admin</dc:creator>
  <cp:lastModifiedBy>Shubham Sathe</cp:lastModifiedBy>
  <cp:revision>257</cp:revision>
  <dcterms:modified xsi:type="dcterms:W3CDTF">2021-08-02T02:35:18Z</dcterms:modified>
</cp:coreProperties>
</file>